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8" r:id="rId5"/>
    <p:sldId id="259"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AE4C43B-C71A-4E0C-B956-7E884F7E2486}"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F0E695-C79D-4296-A5FF-0136DA31C5A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E4C43B-C71A-4E0C-B956-7E884F7E2486}"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F0E695-C79D-4296-A5FF-0136DA31C5A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E4C43B-C71A-4E0C-B956-7E884F7E2486}"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F0E695-C79D-4296-A5FF-0136DA31C5A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E4C43B-C71A-4E0C-B956-7E884F7E2486}"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F0E695-C79D-4296-A5FF-0136DA31C5A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E4C43B-C71A-4E0C-B956-7E884F7E2486}"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F0E695-C79D-4296-A5FF-0136DA31C5A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AE4C43B-C71A-4E0C-B956-7E884F7E2486}" type="datetimeFigureOut">
              <a:rPr lang="en-US" smtClean="0"/>
              <a:pPr/>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F0E695-C79D-4296-A5FF-0136DA31C5A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AE4C43B-C71A-4E0C-B956-7E884F7E2486}" type="datetimeFigureOut">
              <a:rPr lang="en-US" smtClean="0"/>
              <a:pPr/>
              <a:t>4/6/2020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F0E695-C79D-4296-A5FF-0136DA31C5A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E4C43B-C71A-4E0C-B956-7E884F7E2486}" type="datetimeFigureOut">
              <a:rPr lang="en-US" smtClean="0"/>
              <a:pPr/>
              <a:t>4/6/2020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F0E695-C79D-4296-A5FF-0136DA31C5A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E4C43B-C71A-4E0C-B956-7E884F7E2486}" type="datetimeFigureOut">
              <a:rPr lang="en-US" smtClean="0"/>
              <a:pPr/>
              <a:t>4/6/2020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F0E695-C79D-4296-A5FF-0136DA31C5A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E4C43B-C71A-4E0C-B956-7E884F7E2486}" type="datetimeFigureOut">
              <a:rPr lang="en-US" smtClean="0"/>
              <a:pPr/>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F0E695-C79D-4296-A5FF-0136DA31C5A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E4C43B-C71A-4E0C-B956-7E884F7E2486}" type="datetimeFigureOut">
              <a:rPr lang="en-US" smtClean="0"/>
              <a:pPr/>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F0E695-C79D-4296-A5FF-0136DA31C5A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E4C43B-C71A-4E0C-B956-7E884F7E2486}" type="datetimeFigureOut">
              <a:rPr lang="en-US" smtClean="0"/>
              <a:pPr/>
              <a:t>4/6/2020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F0E695-C79D-4296-A5FF-0136DA31C5A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b="1" dirty="0" smtClean="0"/>
              <a:t>Intelligence.</a:t>
            </a:r>
            <a:endParaRPr lang="en-US" sz="54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IQ tests lists</a:t>
            </a:r>
            <a:endParaRPr lang="en-US" dirty="0"/>
          </a:p>
        </p:txBody>
      </p:sp>
      <p:sp>
        <p:nvSpPr>
          <p:cNvPr id="3" name="Content Placeholder 2"/>
          <p:cNvSpPr>
            <a:spLocks noGrp="1"/>
          </p:cNvSpPr>
          <p:nvPr>
            <p:ph idx="1"/>
          </p:nvPr>
        </p:nvSpPr>
        <p:spPr/>
        <p:txBody>
          <a:bodyPr>
            <a:normAutofit fontScale="92500"/>
          </a:bodyPr>
          <a:lstStyle/>
          <a:p>
            <a:r>
              <a:rPr lang="en-US" b="1" dirty="0"/>
              <a:t>Stanford-</a:t>
            </a:r>
            <a:r>
              <a:rPr lang="en-US" b="1" dirty="0" err="1"/>
              <a:t>Binet</a:t>
            </a:r>
            <a:r>
              <a:rPr lang="en-US" b="1" dirty="0"/>
              <a:t> Intelligence Scales</a:t>
            </a:r>
            <a:r>
              <a:rPr lang="en-US" dirty="0"/>
              <a:t> (SB5)</a:t>
            </a:r>
          </a:p>
          <a:p>
            <a:r>
              <a:rPr lang="en-US" b="1" dirty="0"/>
              <a:t>Wechsler Adult Intelligence Scale</a:t>
            </a:r>
            <a:r>
              <a:rPr lang="en-US" dirty="0"/>
              <a:t> (</a:t>
            </a:r>
            <a:r>
              <a:rPr lang="en-US" b="1" dirty="0"/>
              <a:t>WAIS</a:t>
            </a:r>
            <a:r>
              <a:rPr lang="en-US" dirty="0"/>
              <a:t>)</a:t>
            </a:r>
          </a:p>
          <a:p>
            <a:r>
              <a:rPr lang="en-US" b="1" dirty="0"/>
              <a:t>Wechsler Intelligence Scale for Children</a:t>
            </a:r>
            <a:r>
              <a:rPr lang="en-US" dirty="0"/>
              <a:t> (</a:t>
            </a:r>
            <a:r>
              <a:rPr lang="en-US" b="1" dirty="0"/>
              <a:t>WISC</a:t>
            </a:r>
            <a:r>
              <a:rPr lang="en-US" dirty="0"/>
              <a:t>)</a:t>
            </a:r>
          </a:p>
          <a:p>
            <a:r>
              <a:rPr lang="en-US" b="1" dirty="0"/>
              <a:t>Wechsler</a:t>
            </a:r>
            <a:r>
              <a:rPr lang="en-US" dirty="0"/>
              <a:t> Preschool and Primary Scale of Intelligence (</a:t>
            </a:r>
            <a:r>
              <a:rPr lang="en-US" b="1" dirty="0"/>
              <a:t>WPPSI</a:t>
            </a:r>
            <a:r>
              <a:rPr lang="en-US" dirty="0"/>
              <a:t>)</a:t>
            </a:r>
          </a:p>
          <a:p>
            <a:r>
              <a:rPr lang="en-US" b="1" dirty="0" smtClean="0"/>
              <a:t>Differential </a:t>
            </a:r>
            <a:r>
              <a:rPr lang="en-US" b="1" dirty="0"/>
              <a:t>Ability Scales</a:t>
            </a:r>
            <a:r>
              <a:rPr lang="en-US" dirty="0"/>
              <a:t> (DAS)</a:t>
            </a:r>
          </a:p>
          <a:p>
            <a:r>
              <a:rPr lang="en-US" b="1" dirty="0"/>
              <a:t>Woodcock-Johnson Tests of Cognitive Abilities</a:t>
            </a:r>
            <a:r>
              <a:rPr lang="en-US" dirty="0"/>
              <a:t> (WJ)</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8" name="Picture 4" descr="Image result for iq test"/>
          <p:cNvPicPr>
            <a:picLocks noChangeAspect="1" noChangeArrowheads="1"/>
          </p:cNvPicPr>
          <p:nvPr/>
        </p:nvPicPr>
        <p:blipFill>
          <a:blip r:embed="rId2"/>
          <a:srcRect/>
          <a:stretch>
            <a:fillRect/>
          </a:stretch>
        </p:blipFill>
        <p:spPr bwMode="auto">
          <a:xfrm>
            <a:off x="304800" y="76200"/>
            <a:ext cx="8382000" cy="6666138"/>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dirty="0"/>
              <a:t>What is Intelligence</a:t>
            </a:r>
          </a:p>
        </p:txBody>
      </p:sp>
      <p:sp>
        <p:nvSpPr>
          <p:cNvPr id="3" name="Content Placeholder 2"/>
          <p:cNvSpPr>
            <a:spLocks noGrp="1"/>
          </p:cNvSpPr>
          <p:nvPr>
            <p:ph idx="1"/>
          </p:nvPr>
        </p:nvSpPr>
        <p:spPr>
          <a:xfrm>
            <a:off x="457200" y="1219200"/>
            <a:ext cx="8229600" cy="5638800"/>
          </a:xfrm>
        </p:spPr>
        <p:txBody>
          <a:bodyPr>
            <a:normAutofit fontScale="92500" lnSpcReduction="20000"/>
          </a:bodyPr>
          <a:lstStyle/>
          <a:p>
            <a:pPr>
              <a:buNone/>
            </a:pPr>
            <a:r>
              <a:rPr lang="en-US" b="1" dirty="0"/>
              <a:t> Intelligence is the ability to learn about, learn from understand, and interact with one’s environment</a:t>
            </a:r>
            <a:r>
              <a:rPr lang="en-US" b="1" dirty="0" smtClean="0"/>
              <a:t>.</a:t>
            </a:r>
          </a:p>
          <a:p>
            <a:pPr>
              <a:buFont typeface="Wingdings" pitchFamily="2" charset="2"/>
              <a:buChar char="Ø"/>
            </a:pPr>
            <a:r>
              <a:rPr lang="en-US" dirty="0"/>
              <a:t>This general ability consist of a number of specific abilities : </a:t>
            </a:r>
            <a:endParaRPr lang="en-US" dirty="0" smtClean="0"/>
          </a:p>
          <a:p>
            <a:pPr marL="514350" indent="-514350">
              <a:buFont typeface="+mj-lt"/>
              <a:buAutoNum type="arabicPeriod"/>
            </a:pPr>
            <a:r>
              <a:rPr lang="en-US" dirty="0" smtClean="0"/>
              <a:t>Adaptability </a:t>
            </a:r>
            <a:r>
              <a:rPr lang="en-US" dirty="0"/>
              <a:t>to a new environment or to change in the current environment </a:t>
            </a:r>
            <a:endParaRPr lang="en-US" dirty="0" smtClean="0"/>
          </a:p>
          <a:p>
            <a:pPr marL="514350" indent="-514350">
              <a:buFont typeface="+mj-lt"/>
              <a:buAutoNum type="arabicPeriod"/>
            </a:pPr>
            <a:r>
              <a:rPr lang="en-US" dirty="0" smtClean="0"/>
              <a:t>Capacity </a:t>
            </a:r>
            <a:r>
              <a:rPr lang="en-US" dirty="0"/>
              <a:t>for knowledge and the ability to acquire it </a:t>
            </a:r>
            <a:endParaRPr lang="en-US" dirty="0" smtClean="0"/>
          </a:p>
          <a:p>
            <a:pPr marL="514350" indent="-514350">
              <a:buFont typeface="+mj-lt"/>
              <a:buAutoNum type="arabicPeriod"/>
            </a:pPr>
            <a:r>
              <a:rPr lang="en-US" dirty="0" smtClean="0"/>
              <a:t>Capacity </a:t>
            </a:r>
            <a:r>
              <a:rPr lang="en-US" dirty="0"/>
              <a:t>for reason &amp; abstract thought </a:t>
            </a:r>
            <a:endParaRPr lang="en-US" dirty="0" smtClean="0"/>
          </a:p>
          <a:p>
            <a:pPr marL="514350" indent="-514350">
              <a:buFont typeface="+mj-lt"/>
              <a:buAutoNum type="arabicPeriod"/>
            </a:pPr>
            <a:r>
              <a:rPr lang="en-US" dirty="0" smtClean="0"/>
              <a:t>Ability </a:t>
            </a:r>
            <a:r>
              <a:rPr lang="en-US" dirty="0"/>
              <a:t>to comprehend relationships </a:t>
            </a:r>
            <a:endParaRPr lang="en-US" dirty="0" smtClean="0"/>
          </a:p>
          <a:p>
            <a:pPr marL="514350" indent="-514350">
              <a:buFont typeface="+mj-lt"/>
              <a:buAutoNum type="arabicPeriod"/>
            </a:pPr>
            <a:r>
              <a:rPr lang="en-US" dirty="0" smtClean="0"/>
              <a:t>Ability </a:t>
            </a:r>
            <a:r>
              <a:rPr lang="en-US" dirty="0"/>
              <a:t>to evaluate &amp; judge </a:t>
            </a:r>
            <a:endParaRPr lang="en-US" dirty="0" smtClean="0"/>
          </a:p>
          <a:p>
            <a:pPr marL="514350" indent="-514350">
              <a:buFont typeface="+mj-lt"/>
              <a:buAutoNum type="arabicPeriod"/>
            </a:pPr>
            <a:r>
              <a:rPr lang="en-US" dirty="0" smtClean="0"/>
              <a:t>Capacity </a:t>
            </a:r>
            <a:r>
              <a:rPr lang="en-US" dirty="0"/>
              <a:t>for original and productive thought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3" name="Content Placeholder 2"/>
          <p:cNvSpPr>
            <a:spLocks noGrp="1"/>
          </p:cNvSpPr>
          <p:nvPr>
            <p:ph idx="1"/>
          </p:nvPr>
        </p:nvSpPr>
        <p:spPr/>
        <p:txBody>
          <a:bodyPr/>
          <a:lstStyle/>
          <a:p>
            <a:pPr>
              <a:lnSpc>
                <a:spcPct val="90000"/>
              </a:lnSpc>
            </a:pPr>
            <a:r>
              <a:rPr lang="en-US" sz="2400" b="1" dirty="0" smtClean="0"/>
              <a:t>Spearman (1904)</a:t>
            </a:r>
          </a:p>
          <a:p>
            <a:pPr lvl="1">
              <a:lnSpc>
                <a:spcPct val="90000"/>
              </a:lnSpc>
            </a:pPr>
            <a:r>
              <a:rPr lang="en-US" sz="2400" dirty="0" smtClean="0"/>
              <a:t>A general ability which involves mainly the </a:t>
            </a:r>
            <a:r>
              <a:rPr lang="en-US" sz="2400" dirty="0" err="1" smtClean="0"/>
              <a:t>eduction</a:t>
            </a:r>
            <a:r>
              <a:rPr lang="en-US" sz="2400" dirty="0" smtClean="0"/>
              <a:t> of relations and correlates</a:t>
            </a:r>
          </a:p>
          <a:p>
            <a:pPr>
              <a:lnSpc>
                <a:spcPct val="90000"/>
              </a:lnSpc>
            </a:pPr>
            <a:r>
              <a:rPr lang="en-US" sz="2400" b="1" dirty="0" err="1" smtClean="0"/>
              <a:t>Binet</a:t>
            </a:r>
            <a:r>
              <a:rPr lang="en-US" sz="2400" b="1" dirty="0" smtClean="0"/>
              <a:t> &amp; Simon (1905)</a:t>
            </a:r>
          </a:p>
          <a:p>
            <a:pPr lvl="1">
              <a:lnSpc>
                <a:spcPct val="90000"/>
              </a:lnSpc>
            </a:pPr>
            <a:r>
              <a:rPr lang="en-US" sz="2400" dirty="0" smtClean="0"/>
              <a:t>The ability to judge well, to understand well, to reason well</a:t>
            </a:r>
          </a:p>
          <a:p>
            <a:pPr>
              <a:lnSpc>
                <a:spcPct val="90000"/>
              </a:lnSpc>
            </a:pPr>
            <a:r>
              <a:rPr lang="en-US" sz="2400" b="1" dirty="0" err="1" smtClean="0"/>
              <a:t>Terman</a:t>
            </a:r>
            <a:r>
              <a:rPr lang="en-US" sz="2400" b="1" dirty="0" smtClean="0"/>
              <a:t> (1916)</a:t>
            </a:r>
          </a:p>
          <a:p>
            <a:pPr lvl="1">
              <a:lnSpc>
                <a:spcPct val="90000"/>
              </a:lnSpc>
            </a:pPr>
            <a:r>
              <a:rPr lang="en-US" sz="2400" dirty="0" smtClean="0"/>
              <a:t>The capacity to form concepts and grasp their significance</a:t>
            </a:r>
          </a:p>
          <a:p>
            <a:pPr>
              <a:lnSpc>
                <a:spcPct val="90000"/>
              </a:lnSpc>
            </a:pPr>
            <a:r>
              <a:rPr lang="en-US" sz="2400" b="1" dirty="0" smtClean="0"/>
              <a:t>Wechsler (1939)</a:t>
            </a:r>
          </a:p>
          <a:p>
            <a:pPr lvl="1">
              <a:lnSpc>
                <a:spcPct val="90000"/>
              </a:lnSpc>
            </a:pPr>
            <a:r>
              <a:rPr lang="en-US" sz="2400" dirty="0" smtClean="0">
                <a:effectLst/>
              </a:rPr>
              <a:t>the aggregate or global capacity of the individual to act purposefully, to think rationally, and to deal effectively with the environment</a:t>
            </a:r>
            <a:endParaRPr lang="en-US" sz="2400" dirty="0" smtClean="0"/>
          </a:p>
          <a:p>
            <a:endParaRPr lang="en-U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Intelligence</a:t>
            </a:r>
            <a:endParaRPr lang="en-US" dirty="0"/>
          </a:p>
        </p:txBody>
      </p:sp>
      <p:sp>
        <p:nvSpPr>
          <p:cNvPr id="3" name="Content Placeholder 2"/>
          <p:cNvSpPr>
            <a:spLocks noGrp="1"/>
          </p:cNvSpPr>
          <p:nvPr>
            <p:ph idx="1"/>
          </p:nvPr>
        </p:nvSpPr>
        <p:spPr/>
        <p:txBody>
          <a:bodyPr/>
          <a:lstStyle/>
          <a:p>
            <a:r>
              <a:rPr lang="en-US" dirty="0" smtClean="0"/>
              <a:t>1) </a:t>
            </a:r>
            <a:r>
              <a:rPr lang="en-US" b="1" dirty="0" smtClean="0"/>
              <a:t>IQ</a:t>
            </a:r>
            <a:r>
              <a:rPr lang="en-US" dirty="0" smtClean="0"/>
              <a:t>, </a:t>
            </a:r>
            <a:r>
              <a:rPr lang="en-US" b="1" dirty="0" smtClean="0"/>
              <a:t>intelligence Quotient</a:t>
            </a:r>
            <a:r>
              <a:rPr lang="en-US" dirty="0" smtClean="0"/>
              <a:t>, material capital, rational intelligence, what I think.</a:t>
            </a:r>
          </a:p>
          <a:p>
            <a:r>
              <a:rPr lang="en-US" dirty="0" smtClean="0"/>
              <a:t>2) </a:t>
            </a:r>
            <a:r>
              <a:rPr lang="en-US" b="1" dirty="0" smtClean="0"/>
              <a:t>EQ</a:t>
            </a:r>
            <a:r>
              <a:rPr lang="en-US" dirty="0" smtClean="0"/>
              <a:t>, </a:t>
            </a:r>
            <a:r>
              <a:rPr lang="en-US" b="1" dirty="0" smtClean="0"/>
              <a:t>emotional intelligence , </a:t>
            </a:r>
            <a:r>
              <a:rPr lang="en-US" dirty="0" smtClean="0"/>
              <a:t>social capital, what I feel.</a:t>
            </a:r>
          </a:p>
          <a:p>
            <a:r>
              <a:rPr lang="en-US" dirty="0" smtClean="0"/>
              <a:t>3) </a:t>
            </a:r>
            <a:r>
              <a:rPr lang="en-US" b="1" dirty="0" smtClean="0"/>
              <a:t>SQ</a:t>
            </a:r>
            <a:r>
              <a:rPr lang="en-US" dirty="0" smtClean="0"/>
              <a:t>, </a:t>
            </a:r>
            <a:r>
              <a:rPr lang="en-US" b="1" dirty="0" smtClean="0"/>
              <a:t>spiritual intelligence</a:t>
            </a:r>
            <a:r>
              <a:rPr lang="en-US" dirty="0" smtClean="0"/>
              <a:t>, spiritual capital, what I am</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Theories of Intelligence</a:t>
            </a:r>
            <a:br>
              <a:rPr lang="en-US" dirty="0"/>
            </a:br>
            <a:endParaRPr lang="en-US" dirty="0"/>
          </a:p>
        </p:txBody>
      </p:sp>
      <p:sp>
        <p:nvSpPr>
          <p:cNvPr id="3" name="Content Placeholder 2"/>
          <p:cNvSpPr>
            <a:spLocks noGrp="1"/>
          </p:cNvSpPr>
          <p:nvPr>
            <p:ph idx="1"/>
          </p:nvPr>
        </p:nvSpPr>
        <p:spPr>
          <a:xfrm>
            <a:off x="457200" y="1143000"/>
            <a:ext cx="8229600" cy="5334000"/>
          </a:xfrm>
        </p:spPr>
        <p:txBody>
          <a:bodyPr>
            <a:normAutofit fontScale="92500"/>
          </a:bodyPr>
          <a:lstStyle/>
          <a:p>
            <a:r>
              <a:rPr lang="en-US" b="1" dirty="0" smtClean="0"/>
              <a:t>Spearman’s two-factor theory</a:t>
            </a:r>
          </a:p>
          <a:p>
            <a:pPr>
              <a:buNone/>
            </a:pPr>
            <a:r>
              <a:rPr lang="en-US" dirty="0" smtClean="0"/>
              <a:t>It was developed in 1904 by an English Psychologist, </a:t>
            </a:r>
            <a:r>
              <a:rPr lang="en-US" b="1" dirty="0" smtClean="0"/>
              <a:t>Charles Spearman</a:t>
            </a:r>
            <a:r>
              <a:rPr lang="en-US" dirty="0" smtClean="0"/>
              <a:t>, who proposed that intellectual abilities were comprised of two factors : one general ability or common ability known as ‘G’ factor and the other a group of specific abilities known as ‘S’ factor. ‘G’ factor is universal inborn ability. Greater ‘G’ in an individual leads to greater success in life. ‘S’ factor is acquired from the environment. It varies from activity to activity in the same individual</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Theories of Intelligence</a:t>
            </a:r>
            <a:br>
              <a:rPr lang="en-US" dirty="0"/>
            </a:br>
            <a:endParaRPr lang="en-US" dirty="0"/>
          </a:p>
        </p:txBody>
      </p:sp>
      <p:sp>
        <p:nvSpPr>
          <p:cNvPr id="3" name="Content Placeholder 2"/>
          <p:cNvSpPr>
            <a:spLocks noGrp="1"/>
          </p:cNvSpPr>
          <p:nvPr>
            <p:ph idx="1"/>
          </p:nvPr>
        </p:nvSpPr>
        <p:spPr>
          <a:xfrm>
            <a:off x="152400" y="1066800"/>
            <a:ext cx="8763000" cy="5791200"/>
          </a:xfrm>
        </p:spPr>
        <p:txBody>
          <a:bodyPr>
            <a:normAutofit fontScale="92500" lnSpcReduction="20000"/>
          </a:bodyPr>
          <a:lstStyle/>
          <a:p>
            <a:r>
              <a:rPr lang="en-US" b="1" dirty="0"/>
              <a:t>Robert Sternberg: </a:t>
            </a:r>
            <a:r>
              <a:rPr lang="en-US" b="1" dirty="0" err="1"/>
              <a:t>Triarchic</a:t>
            </a:r>
            <a:r>
              <a:rPr lang="en-US" b="1" dirty="0"/>
              <a:t> Theory of </a:t>
            </a:r>
            <a:r>
              <a:rPr lang="en-US" b="1" dirty="0" smtClean="0"/>
              <a:t>Intelligence</a:t>
            </a:r>
          </a:p>
          <a:p>
            <a:r>
              <a:rPr lang="en-US" dirty="0"/>
              <a:t>Robert Sternberg defined intelligence as "mental activity directed toward purposive adaptation to, selection, and shaping of real-world environments relevant to one's life." </a:t>
            </a:r>
            <a:endParaRPr lang="en-US" dirty="0" smtClean="0"/>
          </a:p>
          <a:p>
            <a:r>
              <a:rPr lang="en-US" dirty="0" smtClean="0"/>
              <a:t>Sternberg </a:t>
            </a:r>
            <a:r>
              <a:rPr lang="en-US" dirty="0"/>
              <a:t>proposed what he referred to as "successful intelligence," which involves three different factors:</a:t>
            </a:r>
          </a:p>
          <a:p>
            <a:r>
              <a:rPr lang="en-US" b="1" dirty="0"/>
              <a:t>Analytical intelligence:</a:t>
            </a:r>
            <a:r>
              <a:rPr lang="en-US" dirty="0"/>
              <a:t> Your problem-solving abilities.</a:t>
            </a:r>
          </a:p>
          <a:p>
            <a:r>
              <a:rPr lang="en-US" b="1" dirty="0"/>
              <a:t>Creative intelligence:</a:t>
            </a:r>
            <a:r>
              <a:rPr lang="en-US" dirty="0"/>
              <a:t> Your capacity to deal with new situations using past experiences and current skills.</a:t>
            </a:r>
          </a:p>
          <a:p>
            <a:r>
              <a:rPr lang="en-US" b="1" dirty="0"/>
              <a:t>Practical intelligence:</a:t>
            </a:r>
            <a:r>
              <a:rPr lang="en-US" dirty="0"/>
              <a:t> Your ability to adapt to a changing environment.</a:t>
            </a:r>
          </a:p>
          <a:p>
            <a:endParaRPr lang="en-US" dirty="0"/>
          </a:p>
          <a:p>
            <a:endParaRPr lang="en-US"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Theories of Intelligence</a:t>
            </a:r>
            <a:br>
              <a:rPr lang="en-US" dirty="0"/>
            </a:br>
            <a:endParaRPr lang="en-US" dirty="0"/>
          </a:p>
        </p:txBody>
      </p:sp>
      <p:sp>
        <p:nvSpPr>
          <p:cNvPr id="3" name="Content Placeholder 2"/>
          <p:cNvSpPr>
            <a:spLocks noGrp="1"/>
          </p:cNvSpPr>
          <p:nvPr>
            <p:ph idx="1"/>
          </p:nvPr>
        </p:nvSpPr>
        <p:spPr>
          <a:xfrm>
            <a:off x="457200" y="1219200"/>
            <a:ext cx="8229600" cy="5334000"/>
          </a:xfrm>
        </p:spPr>
        <p:txBody>
          <a:bodyPr/>
          <a:lstStyle/>
          <a:p>
            <a:r>
              <a:rPr lang="en-US" b="1" dirty="0" smtClean="0"/>
              <a:t>Raymond </a:t>
            </a:r>
            <a:r>
              <a:rPr lang="en-US" b="1" dirty="0" err="1" smtClean="0"/>
              <a:t>Cattell</a:t>
            </a:r>
            <a:r>
              <a:rPr lang="en-US" b="1" dirty="0" smtClean="0"/>
              <a:t> theory of intelligence</a:t>
            </a:r>
          </a:p>
          <a:p>
            <a:pPr>
              <a:buNone/>
            </a:pPr>
            <a:endParaRPr lang="en-US" dirty="0" smtClean="0"/>
          </a:p>
          <a:p>
            <a:pPr>
              <a:buNone/>
            </a:pPr>
            <a:r>
              <a:rPr lang="en-US" dirty="0" smtClean="0"/>
              <a:t>Psychologist</a:t>
            </a:r>
            <a:r>
              <a:rPr lang="en-US" dirty="0"/>
              <a:t> Raymond </a:t>
            </a:r>
            <a:r>
              <a:rPr lang="en-US" dirty="0" err="1" smtClean="0"/>
              <a:t>Cattell</a:t>
            </a:r>
            <a:r>
              <a:rPr lang="en-US" dirty="0" smtClean="0"/>
              <a:t> first </a:t>
            </a:r>
            <a:r>
              <a:rPr lang="en-US" dirty="0"/>
              <a:t>proposed the concepts of fluid and crystallized </a:t>
            </a:r>
            <a:r>
              <a:rPr lang="en-US" dirty="0" smtClean="0"/>
              <a:t>intelligence. He suggests </a:t>
            </a:r>
            <a:r>
              <a:rPr lang="en-US" dirty="0"/>
              <a:t>that intelligence is composed of different abilities that interact and work together to produce overall individual intelligence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Theories of Intelligence</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b="1" dirty="0"/>
              <a:t>Fluid Intelligence</a:t>
            </a:r>
          </a:p>
          <a:p>
            <a:r>
              <a:rPr lang="en-US" dirty="0" err="1"/>
              <a:t>Cattell</a:t>
            </a:r>
            <a:r>
              <a:rPr lang="en-US" dirty="0"/>
              <a:t> defined fluid intelligence as "the ability to perceive relationships independent of previous specific practice or instruction concerning those relationships."</a:t>
            </a:r>
          </a:p>
          <a:p>
            <a:r>
              <a:rPr lang="en-US" dirty="0"/>
              <a:t>Fluid intelligence involves being able to think and reason abstractly and solve problems. This ability is considered independent of learning, experience, and education.</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lnSpcReduction="10000"/>
          </a:bodyPr>
          <a:lstStyle/>
          <a:p>
            <a:r>
              <a:rPr lang="en-US" b="1" dirty="0"/>
              <a:t>Crystallized Intelligence</a:t>
            </a:r>
          </a:p>
          <a:p>
            <a:r>
              <a:rPr lang="en-US" dirty="0"/>
              <a:t>Crystallized intelligence involves knowledge that comes from prior learning and past experiences. Situations that require crystallized intelligence include reading comprehension and vocabulary exams.</a:t>
            </a:r>
          </a:p>
          <a:p>
            <a:r>
              <a:rPr lang="en-US" dirty="0"/>
              <a:t>Crystallized intelligence is based upon facts and rooted in experiences. As we age and accumulate new knowledge and understanding, crystallized intelligence becomes stronger.</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248</TotalTime>
  <Words>362</Words>
  <Application>Microsoft Office PowerPoint</Application>
  <PresentationFormat>On-screen Show (4:3)</PresentationFormat>
  <Paragraphs>51</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Wingdings</vt:lpstr>
      <vt:lpstr>Office Theme</vt:lpstr>
      <vt:lpstr>Intelligence.</vt:lpstr>
      <vt:lpstr>What is Intelligence</vt:lpstr>
      <vt:lpstr>Definitions</vt:lpstr>
      <vt:lpstr>Types of Intelligence</vt:lpstr>
      <vt:lpstr>Theories of Intelligence </vt:lpstr>
      <vt:lpstr>Theories of Intelligence </vt:lpstr>
      <vt:lpstr>Theories of Intelligence </vt:lpstr>
      <vt:lpstr>Theories of Intelligence </vt:lpstr>
      <vt:lpstr>PowerPoint Presentation</vt:lpstr>
      <vt:lpstr>IQ tests lists</vt:lpstr>
      <vt:lpstr>PowerPoint Presentation</vt:lpstr>
    </vt:vector>
  </TitlesOfParts>
  <Company>Grizli777</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Intelligence.</dc:title>
  <dc:creator>Haier</dc:creator>
  <cp:lastModifiedBy>Dr. Javaria</cp:lastModifiedBy>
  <cp:revision>13</cp:revision>
  <dcterms:created xsi:type="dcterms:W3CDTF">2019-05-02T04:13:13Z</dcterms:created>
  <dcterms:modified xsi:type="dcterms:W3CDTF">2020-04-06T14:34:50Z</dcterms:modified>
</cp:coreProperties>
</file>